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NanumGothicExtraBold"/>
      <p:bold r:id="rId29"/>
    </p:embeddedFont>
    <p:embeddedFont>
      <p:font typeface="Nanum Gothic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anumGothicExtra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anumGothic-bold.fntdata"/><Relationship Id="rId30" Type="http://schemas.openxmlformats.org/officeDocument/2006/relationships/font" Target="fonts/NanumGothic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b2c1a7e6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7b2c1a7e6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b31b02e9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b31b02e9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b2c1a7e6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7b2c1a7e6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b31b02e9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b31b02e9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7b31b02e9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7b31b02e9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b31b02e9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b31b02e9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0fb2dcb8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40fb2dcb8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7b31b02e9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7b31b02e9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0fb2dcb8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0fb2dcb8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b31b02e9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7b31b02e9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5813ef426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5813ef42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40fb2dcb8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40fb2dcb8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7b31b02e9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7b31b02e9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0fb2dcb8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40fb2dcb8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7b31b02e9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7b31b02e9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ec75391cc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ec75391cc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0fb2dcb8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0fb2dcb8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75813ef42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75813ef42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0fb2dcb8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40fb2dcb8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0fb2dcb8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0fb2dcb8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0fb2dcb8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0fb2dcb8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b2c1a7e6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b2c1a7e6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b2c1a7e6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b2c1a7e6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7200" y="152400"/>
            <a:ext cx="453392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675" y="3513050"/>
            <a:ext cx="1821726" cy="182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5600" y="576915"/>
            <a:ext cx="1612000" cy="4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3691750" y="1992500"/>
            <a:ext cx="52662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anumGothicExtraBold"/>
              <a:buNone/>
              <a:defRPr sz="40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73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" y="24088"/>
            <a:ext cx="646375" cy="6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Gothic"/>
              <a:buNone/>
              <a:defRPr b="1" sz="2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7106890" y="970005"/>
            <a:ext cx="1472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ko" sz="8000">
                <a:solidFill>
                  <a:srgbClr val="FFFFFF"/>
                </a:solidFill>
              </a:rPr>
              <a:t>10</a:t>
            </a:r>
            <a:endParaRPr b="1" i="0" sz="8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412050" y="2121000"/>
            <a:ext cx="53124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" sz="40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표현 언어(EL) Expression Language</a:t>
            </a:r>
            <a:endParaRPr i="0" sz="4000" u="none" cap="none" strike="noStrike">
              <a:solidFill>
                <a:srgbClr val="FFFFFF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2" name="Google Shape;62;p1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10.2 EL의 내장 객체</a:t>
            </a:r>
            <a:endParaRPr/>
          </a:p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6" name="Google Shape;146;p22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폼값 처리하기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EL에서 폼값을 처리하기 위한 내장객체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param : request.getParameter()와 동일하게 요청 매개변수의 값을 받음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paramValues : request.getParameterValues()와 동일하게 요청 매개변수의 값을 문자열 배열로 받아옴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229150" y="2255119"/>
            <a:ext cx="49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10-3] webapp/10EL/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FormSubmit.jsp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750" y="2648719"/>
            <a:ext cx="597217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4563" y="3648063"/>
            <a:ext cx="3019425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10.2 EL의 내장 객체</a:t>
            </a:r>
            <a:endParaRPr/>
          </a:p>
        </p:txBody>
      </p:sp>
      <p:sp>
        <p:nvSpPr>
          <p:cNvPr id="155" name="Google Shape;15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6" name="Google Shape;156;p23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폼값 처리하기(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계속)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229150" y="1164691"/>
            <a:ext cx="49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10-4] webapp/10EL/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FormResult.jsp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50" y="1558300"/>
            <a:ext cx="5969099" cy="23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6336150" y="1563875"/>
            <a:ext cx="28080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하나의 값이 전송되는 경우에는 EL의 내장객체 param을 사용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둘 이상의 값이면 paramValues 를 통해 배열로 값을 받음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5425" y="3426052"/>
            <a:ext cx="3039650" cy="16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10.2 EL의 내장 객체</a:t>
            </a:r>
            <a:endParaRPr/>
          </a:p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7" name="Google Shape;167;p24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객체 전달하기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폼을 통해 전송할 수 있는 값은 문자열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객체인 경우에는 영역의 공유범위를 통해 전달해야 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229150" y="1770865"/>
            <a:ext cx="49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10-5] webapp/10EL/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ObjectParams.jsp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6336150" y="2173475"/>
            <a:ext cx="28080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request 영역에 다양한 객체를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액션태그를 통해 포워드. 추가로 2개의 파라미터도 전달.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142557"/>
            <a:ext cx="6031350" cy="1037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3165300"/>
            <a:ext cx="6031351" cy="1213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10.2 EL의 내장 객체</a:t>
            </a:r>
            <a:endParaRPr/>
          </a:p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8" name="Google Shape;178;p25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객체 전달하기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229150" y="1161265"/>
            <a:ext cx="49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10-6] webapp/10EL/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ObjectResult.jsp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6336150" y="1532371"/>
            <a:ext cx="28080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request 영역에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저장된 속성을 EL로 읽어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파라미터는 param을 통해 읽을 수 있음.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25" y="1521450"/>
            <a:ext cx="6128625" cy="3110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4325" y="3141950"/>
            <a:ext cx="3449675" cy="20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10.2 EL의 내장 객체</a:t>
            </a:r>
            <a:endParaRPr/>
          </a:p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쿠키, HTTP 헤더, 컨텍스트 초기화 매개변수 출력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cookie : 쿠키를 읽을 때 사용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header : request.getHeader()와 동일하게 헤더값을 읽을 때 사용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headerValues : request.getHeaders()와 동일하게 헤더값을 배열 형태로 읽을 때 사용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initParam : web.xml에 설정한 컨텍스트 초기화 매개변수를 읽을 때 사용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pageContext : JSP의 pageContext 내장 객체와 동일한 역할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229150" y="2532865"/>
            <a:ext cx="49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10-7] webapp/10EL/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OtherImplicitObj.jsp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91" name="Google Shape;191;p26"/>
          <p:cNvGrpSpPr/>
          <p:nvPr/>
        </p:nvGrpSpPr>
        <p:grpSpPr>
          <a:xfrm>
            <a:off x="160273" y="2934508"/>
            <a:ext cx="6175792" cy="1142097"/>
            <a:chOff x="160275" y="2782150"/>
            <a:chExt cx="6565801" cy="1214222"/>
          </a:xfrm>
        </p:grpSpPr>
        <p:pic>
          <p:nvPicPr>
            <p:cNvPr id="192" name="Google Shape;19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0275" y="2782150"/>
              <a:ext cx="6565801" cy="70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0275" y="3483700"/>
              <a:ext cx="6565801" cy="512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26"/>
          <p:cNvSpPr txBox="1"/>
          <p:nvPr/>
        </p:nvSpPr>
        <p:spPr>
          <a:xfrm>
            <a:off x="6336150" y="2948667"/>
            <a:ext cx="28080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4장에서 생성한 쿠키메니져 클래스를 통해 10초간 유효한 쿠키 생성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EL을 통해 쿠키값 읽어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10.2 EL의 내장 객체</a:t>
            </a:r>
            <a:endParaRPr/>
          </a:p>
        </p:txBody>
      </p:sp>
      <p:sp>
        <p:nvSpPr>
          <p:cNvPr id="200" name="Google Shape;20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1" name="Google Shape;201;p27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쿠키, HTTP 헤더, 컨텍스트 초기화 매개변수 출력(계속)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6336150" y="1196067"/>
            <a:ext cx="28080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HTTP 헤더 정보 및 그외 값들 읽어와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25" y="1178800"/>
            <a:ext cx="6178025" cy="473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25" y="1636973"/>
            <a:ext cx="6178025" cy="2234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050" y="2315525"/>
            <a:ext cx="4451951" cy="28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10.3 컬렉션 사용하기</a:t>
            </a:r>
            <a:endParaRPr/>
          </a:p>
        </p:txBody>
      </p:sp>
      <p:sp>
        <p:nvSpPr>
          <p:cNvPr id="211" name="Google Shape;21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컬렉션 사용하기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EL을 사용하면 자바 코드보다 훨씬 더 간단하게 컬렉션을 사용할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229150" y="1542265"/>
            <a:ext cx="49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10-8] webapp/10EL/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CollectionUse.jsp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50" y="1935875"/>
            <a:ext cx="6199500" cy="279744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6336150" y="1958067"/>
            <a:ext cx="28080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List 컬렉션을 생성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❷~❹ String과 Person을 추가한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후 page영역에 속성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List는 배열의 속성을 가지므로 인덱스로 접근하여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9700" y="3906475"/>
            <a:ext cx="3514300" cy="12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10.3 컬렉션 사용하기</a:t>
            </a:r>
            <a:endParaRPr/>
          </a:p>
        </p:txBody>
      </p:sp>
      <p:sp>
        <p:nvSpPr>
          <p:cNvPr id="222" name="Google Shape;22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3" name="Google Shape;223;p29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컬렉션 사용하기(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계속)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6336150" y="1272267"/>
            <a:ext cx="28080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❻ Map 컬렉션을 생성한 후 2개의 데이터를 저장. page영역에 속성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❼ Map은 키를 통해 읽어야 하므로 3가지 형태로 접근가능.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50" y="1270389"/>
            <a:ext cx="6199501" cy="264841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0" y="3886200"/>
            <a:ext cx="69753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highlight>
                  <a:srgbClr val="FF00FF"/>
                </a:highlight>
                <a:latin typeface="Nanum Gothic"/>
                <a:ea typeface="Nanum Gothic"/>
                <a:cs typeface="Nanum Gothic"/>
                <a:sym typeface="Nanum Gothic"/>
              </a:rPr>
              <a:t>[Note]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FF00FF"/>
                </a:solidFill>
                <a:latin typeface="Nanum Gothic"/>
                <a:ea typeface="Nanum Gothic"/>
                <a:cs typeface="Nanum Gothic"/>
                <a:sym typeface="Nanum Gothic"/>
              </a:rPr>
              <a:t>단, Key가 한글이면 .(점)으로는 접근할 수 없어 에러발생</a:t>
            </a:r>
            <a:endParaRPr b="1">
              <a:solidFill>
                <a:srgbClr val="FF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FF"/>
                </a:solidFill>
                <a:latin typeface="Nanum Gothic"/>
                <a:ea typeface="Nanum Gothic"/>
                <a:cs typeface="Nanum Gothic"/>
                <a:sym typeface="Nanum Gothic"/>
              </a:rPr>
              <a:t>코드에서는 EL주석을 통해 처리.</a:t>
            </a:r>
            <a:endParaRPr b="1">
              <a:solidFill>
                <a:srgbClr val="FF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200" y="4048113"/>
            <a:ext cx="417195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10.4 EL의 연산자들</a:t>
            </a:r>
            <a:endParaRPr/>
          </a:p>
        </p:txBody>
      </p:sp>
      <p:sp>
        <p:nvSpPr>
          <p:cNvPr id="233" name="Google Shape;23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34" name="Google Shape;234;p30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할당 연산자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초기의 EL은 할당이 불가능했지만, EL3.0부터 할당이 가능해짐.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단, 할당과 동시에 출력되므로 세미콜론과 작은따옴표를 함께 사용.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50" y="1868000"/>
            <a:ext cx="694372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/>
        </p:nvSpPr>
        <p:spPr>
          <a:xfrm>
            <a:off x="207525" y="2543775"/>
            <a:ext cx="42267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할당 연산자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+, -, * : 덧셈, 뺄셈, 곱셈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/ 또는 div : 나눗셈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% 또는 mod : 나머지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4501425" y="2543775"/>
            <a:ext cx="42267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논리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연산자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&amp;&amp; 또는 and : 논리 And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|| 또는 or : 논리 Or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! 또는 not : 논리 No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10.4 EL의 연산자들</a:t>
            </a:r>
            <a:endParaRPr/>
          </a:p>
        </p:txBody>
      </p:sp>
      <p:sp>
        <p:nvSpPr>
          <p:cNvPr id="243" name="Google Shape;24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44" name="Google Shape;244;p31"/>
          <p:cNvSpPr txBox="1"/>
          <p:nvPr/>
        </p:nvSpPr>
        <p:spPr>
          <a:xfrm>
            <a:off x="207525" y="867375"/>
            <a:ext cx="8520600" cy="22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비교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연산자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 또는 gt : Greater Than( ~보다 크다.)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&gt;= 또는 ge : Greater than or Equal( ~보다 크거나 같다.)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 또는 lt : Less Than( ~보다 작다.)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&lt;= 또는 le : Less than or Equal( ~보다 작거나 같다.)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== 또는 eq : EQual( 같다.)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!= 또는 ne : Not Equal( 같지 않다. 즉 다르다.)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381000" y="2971800"/>
            <a:ext cx="8282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highlight>
                  <a:srgbClr val="FF00FF"/>
                </a:highlight>
                <a:latin typeface="Nanum Gothic"/>
                <a:ea typeface="Nanum Gothic"/>
                <a:cs typeface="Nanum Gothic"/>
                <a:sym typeface="Nanum Gothic"/>
              </a:rPr>
              <a:t>[Note]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FF00FF"/>
                </a:solidFill>
                <a:latin typeface="Nanum Gothic"/>
                <a:ea typeface="Nanum Gothic"/>
                <a:cs typeface="Nanum Gothic"/>
                <a:sym typeface="Nanum Gothic"/>
              </a:rPr>
              <a:t>Java에서 사용하던 연산자는 동일하게 사용가능. 여기에 추가로 EL에서 사용할 수 있는 문자형태의 연산자가 추가로 제공되어 편의성을 제공함.</a:t>
            </a:r>
            <a:endParaRPr/>
          </a:p>
        </p:txBody>
      </p:sp>
      <p:sp>
        <p:nvSpPr>
          <p:cNvPr id="246" name="Google Shape;246;p31"/>
          <p:cNvSpPr txBox="1"/>
          <p:nvPr/>
        </p:nvSpPr>
        <p:spPr>
          <a:xfrm>
            <a:off x="229150" y="3599683"/>
            <a:ext cx="49707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10-9] webapp/10EL/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Operator1.jsp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10-10] webapp/10EL/Operator2.jsp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381000" y="4191000"/>
            <a:ext cx="828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highlight>
                  <a:srgbClr val="0000FF"/>
                </a:highlight>
                <a:latin typeface="Nanum Gothic"/>
                <a:ea typeface="Nanum Gothic"/>
                <a:cs typeface="Nanum Gothic"/>
                <a:sym typeface="Nanum Gothic"/>
              </a:rPr>
              <a:t>[Note]</a:t>
            </a:r>
            <a:r>
              <a:rPr b="1" lang="ko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 해당 예제는 산술연산, 비교연산 등의 매우 일반적인 내용이므로 교제를 참고하여 작성하세요.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목표 및 순서</a:t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175100" y="846850"/>
            <a:ext cx="8700900" cy="4065000"/>
          </a:xfrm>
          <a:prstGeom prst="roundRect">
            <a:avLst>
              <a:gd fmla="val 4538" name="adj"/>
            </a:avLst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▣ 학습 목표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변수의 값을 표현식보다 편하게 출력할 수 있게 해주고, </a:t>
            </a: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4가지 영역에 저장된 속성도 더 쉽게 읽을 수 있는 표현 언어의 문법을 학습합니다. 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학습 순서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50" y="2418425"/>
            <a:ext cx="508635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10.5 인스턴스 메서드 호출</a:t>
            </a:r>
            <a:endParaRPr/>
          </a:p>
        </p:txBody>
      </p:sp>
      <p:sp>
        <p:nvSpPr>
          <p:cNvPr id="253" name="Google Shape;25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4" name="Google Shape;254;p32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호출할 메서드 준비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EL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에서는 자바 코드를 직접 사용할 수 없으나, 메서드는 호출 기능을 제공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229150" y="1418819"/>
            <a:ext cx="54417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10-11]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Resources/el/MyELClass.java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6336150" y="1763217"/>
            <a:ext cx="28080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주민번호를 매개변수로 받아 성별을 판단하여 반환하는 메서드 정의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57" name="Google Shape;257;p32"/>
          <p:cNvGrpSpPr/>
          <p:nvPr/>
        </p:nvGrpSpPr>
        <p:grpSpPr>
          <a:xfrm>
            <a:off x="229150" y="1763233"/>
            <a:ext cx="6106999" cy="3264459"/>
            <a:chOff x="229150" y="2039089"/>
            <a:chExt cx="6106999" cy="3264459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9150" y="2039089"/>
              <a:ext cx="6106999" cy="1121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150" y="3111725"/>
              <a:ext cx="6106999" cy="21918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10.5 인스턴스 메서드 호출</a:t>
            </a:r>
            <a:endParaRPr/>
          </a:p>
        </p:txBody>
      </p:sp>
      <p:sp>
        <p:nvSpPr>
          <p:cNvPr id="265" name="Google Shape;26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6" name="Google Shape;266;p33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메서드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호출하기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page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영역에 먼저 저장한 후 메서드 호출. 공유가 가능한 범위라면 다른 영역도 가능.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229150" y="1418819"/>
            <a:ext cx="54417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10-12]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webapp/10EL/ELCallMethod.jsp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6336150" y="1763217"/>
            <a:ext cx="28080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객체 생성후 page 영역에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EL을 통해 메서드 호출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25" y="1782801"/>
            <a:ext cx="6178025" cy="175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25" y="3534649"/>
            <a:ext cx="6178025" cy="68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0863" y="4162413"/>
            <a:ext cx="3343275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10.6 정적 메서드 호출</a:t>
            </a:r>
            <a:endParaRPr/>
          </a:p>
        </p:txBody>
      </p:sp>
      <p:sp>
        <p:nvSpPr>
          <p:cNvPr id="277" name="Google Shape;27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8" name="Google Shape;278;p34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클래스명을 통한 정적 메서드 호출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229150" y="1014191"/>
            <a:ext cx="54417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10-11] Java Resources/el/MyELClass.java(메서드 추가)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6233125" y="1358600"/>
            <a:ext cx="29109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매개변수로 전달된 숫자까지의 구구단을 테이블 형태로 반환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58597"/>
            <a:ext cx="5928326" cy="36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10.6 정적 메서드 호출</a:t>
            </a:r>
            <a:endParaRPr/>
          </a:p>
        </p:txBody>
      </p:sp>
      <p:sp>
        <p:nvSpPr>
          <p:cNvPr id="287" name="Google Shape;28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88" name="Google Shape;288;p35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클래스명을 통한 정적 메서드 호출(계속)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229150" y="1166591"/>
            <a:ext cx="54417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10-13]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webapp/10EL/ELCallMethod.jsp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(코드 추가)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25" y="1539950"/>
            <a:ext cx="6481800" cy="7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525" y="2362200"/>
            <a:ext cx="524827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 txBox="1"/>
          <p:nvPr/>
        </p:nvSpPr>
        <p:spPr>
          <a:xfrm>
            <a:off x="76200" y="4495800"/>
            <a:ext cx="8319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highlight>
                  <a:srgbClr val="FF00FF"/>
                </a:highlight>
                <a:latin typeface="Nanum Gothic"/>
                <a:ea typeface="Nanum Gothic"/>
                <a:cs typeface="Nanum Gothic"/>
                <a:sym typeface="Nanum Gothic"/>
              </a:rPr>
              <a:t>[Note]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FF00FF"/>
                </a:solidFill>
                <a:latin typeface="Nanum Gothic"/>
                <a:ea typeface="Nanum Gothic"/>
                <a:cs typeface="Nanum Gothic"/>
                <a:sym typeface="Nanum Gothic"/>
              </a:rPr>
              <a:t>TLD를 이용해서 메서드를 호출하는 방식은 JSP 2.0(톰캣 5.5)에서 사용하던 방식으로 현재의 거의 사용되지 않으므로 참고만 하고 넘어가도 좋습니다.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98" name="Google Shape;298;p3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마무리</a:t>
            </a:r>
            <a:endParaRPr/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3325" y="3676200"/>
            <a:ext cx="1319625" cy="13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핵심요약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EL은 내장 객체를 통해 4가지 영역에 저장된 속성값을 읽을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전송된 폼값이나 객체를 EL을 통해 읽을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컬렉션을 보다 쉽게 사용할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자바에서 제공하는 연산자와 함께 문자 형태의 연산자를 추가로 사용할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JSP 코드를 직접 사용할 수는 없지만, 메서드를 호출할 수 있는 기능을 제공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목표 및 순서</a:t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175100" y="846850"/>
            <a:ext cx="8700900" cy="4065000"/>
          </a:xfrm>
          <a:prstGeom prst="roundRect">
            <a:avLst>
              <a:gd fmla="val 4538" name="adj"/>
            </a:avLst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▣ 활용 사례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ko" sz="1600">
                <a:solidFill>
                  <a:schemeClr val="dk1"/>
                </a:solidFill>
              </a:rPr>
              <a:t>표현 언어는 모델2 방식으로 웹 애플리케이션을 개발할 때 주로 사용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ko" sz="1600">
                <a:solidFill>
                  <a:schemeClr val="dk1"/>
                </a:solidFill>
              </a:rPr>
              <a:t>4가지 영역(page, request, session, application)에 저장된 속성에 접근할 때 사용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ko" sz="1600">
                <a:solidFill>
                  <a:schemeClr val="dk1"/>
                </a:solidFill>
              </a:rPr>
              <a:t>JSTL(11장)과 서블릿(13장)을 학습한 후 표현 언어를 확실하게 활용하게 될것임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10.1 표현 언어란?</a:t>
            </a:r>
            <a:endParaRPr/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표현 언어란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..??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표현 언어(Expression Language, EL)는 변수의 값을 출력할 때 사용하는 스크립트 언어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표현식(&lt;%= %&gt;)과 다른점은 4가지 영역에 저장된 값을 출력하는 것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사용법이 매우 간결하고, 예외와 형변환에 관대하다는 특징이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JSP 내장 객체의 영역에 담긴 속성을 사용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산술 연산, 비교 연산, 논리 연산이 가능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자바 클래스에 정의된 메서드를 호출할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표현 언어만의 객체를 통해 JSP와 동일한 기능 수행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기본사용법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영역에 저장된 속성을 출력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스크립틀릿에서 저장한 변수는 사용할 수 없음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717075"/>
            <a:ext cx="6305550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10.1 표현 언어란?</a:t>
            </a:r>
            <a:endParaRPr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기본사용법(계속)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request영역에 저장했다면 다음과 같이 출력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EL은 HTML, CSS, Javascript 어디서든 사용 가능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액션태그나 JSTL의 속성값으로도 사용 가능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JSP 스크립트 요소(선언부, 표현식, 스크립틀릿)에서는 사용 불가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83475"/>
            <a:ext cx="630555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590945"/>
            <a:ext cx="63055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3685509"/>
            <a:ext cx="63055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4399869"/>
            <a:ext cx="6305550" cy="73344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2872550" y="3858500"/>
            <a:ext cx="31224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434343"/>
                </a:solidFill>
              </a:rPr>
              <a:t>←</a:t>
            </a:r>
            <a:r>
              <a:rPr lang="ko"/>
              <a:t> </a:t>
            </a:r>
            <a:r>
              <a:rPr b="1" lang="ko" sz="1200">
                <a:solidFill>
                  <a:srgbClr val="CC4125"/>
                </a:solidFill>
              </a:rPr>
              <a:t>선언부에서 사용했으므로 </a:t>
            </a:r>
            <a:r>
              <a:rPr b="1" lang="ko" sz="1200">
                <a:solidFill>
                  <a:srgbClr val="CC4125"/>
                </a:solidFill>
              </a:rPr>
              <a:t>에러발생</a:t>
            </a:r>
            <a:endParaRPr b="1" sz="1200">
              <a:solidFill>
                <a:srgbClr val="CC412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10.1 표현 언어란?</a:t>
            </a:r>
            <a:endParaRPr/>
          </a:p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객체 표현방식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EL에서 객체를 표현할때는 .(점) 이나 [](대괄호)를 사용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속성명에 특수기호나 한글이 포함된 경우에는 대괄호만 사용 가능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대괄호 사용시에는 “(큰따옴표)와 ‘(작은따옴표) 모두 사용 가능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00" y="1594425"/>
            <a:ext cx="63150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00" y="2728525"/>
            <a:ext cx="6315075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10.2 EL의 내장 객체</a:t>
            </a:r>
            <a:endParaRPr/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4가지 영역에 속성값 저장하고 읽어오기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EL에서 4가지 영역에 접근하기 위한 내장객체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pageScope : page 영역에 저장된 속성값을 읽음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requestScope : request 영역에 저장된 속성값을 읽음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sessionScope : session 영역에 저장된 속성값을 읽음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applicationScope : application 영역에 저장된 속성값을 읽음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229150" y="2541883"/>
            <a:ext cx="49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10-1]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webapp/10EL/ImplicitObjMain.jsp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29" y="2935483"/>
            <a:ext cx="599122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6336150" y="2935475"/>
            <a:ext cx="28080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4가지 영역에 동일한 이름으로 속성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10.2 EL의 내장 객체</a:t>
            </a:r>
            <a:endParaRPr/>
          </a:p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4가지 영역에 속성값 저장하고 읽어오기(계속)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6336150" y="1259075"/>
            <a:ext cx="28080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EL의 내장객체를 통해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영역 지정이 없으면 가장 좁은 page 영역의 속성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주석을 해제한 후 포워드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25" y="1238550"/>
            <a:ext cx="5976225" cy="2578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63" y="4041982"/>
            <a:ext cx="600075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10.2 EL의 내장 객체</a:t>
            </a:r>
            <a:endParaRPr/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4가지 영역에 속성값 저장하고 읽어오기(계속)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6336150" y="1487675"/>
            <a:ext cx="28080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페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이지 영역은 출력 안됨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포워드 하면 가장 좁은 영역이 request 영역이 됨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229150" y="1170283"/>
            <a:ext cx="497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10-2] webapp/10EL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/ImplicitForwardResult.jsp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50" y="1509075"/>
            <a:ext cx="598170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450" y="3395532"/>
            <a:ext cx="59817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5050" y="2678275"/>
            <a:ext cx="3259100" cy="24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152400" y="403860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highlight>
                  <a:srgbClr val="FF00FF"/>
                </a:highlight>
                <a:latin typeface="Nanum Gothic"/>
                <a:ea typeface="Nanum Gothic"/>
                <a:cs typeface="Nanum Gothic"/>
                <a:sym typeface="Nanum Gothic"/>
              </a:rPr>
              <a:t>[Note]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FF00FF"/>
                </a:solidFill>
                <a:latin typeface="Nanum Gothic"/>
                <a:ea typeface="Nanum Gothic"/>
                <a:cs typeface="Nanum Gothic"/>
                <a:sym typeface="Nanum Gothic"/>
              </a:rPr>
              <a:t>EL을 통해 영역의 속성을 읽을때는 영역명을 명시하지 않아도 됨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